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7" r:id="rId2"/>
    <p:sldId id="303" r:id="rId3"/>
    <p:sldId id="260" r:id="rId4"/>
    <p:sldId id="263" r:id="rId5"/>
    <p:sldId id="261" r:id="rId6"/>
    <p:sldId id="307" r:id="rId7"/>
    <p:sldId id="297" r:id="rId8"/>
    <p:sldId id="311" r:id="rId9"/>
    <p:sldId id="313" r:id="rId10"/>
    <p:sldId id="264" r:id="rId11"/>
    <p:sldId id="309" r:id="rId12"/>
    <p:sldId id="281" r:id="rId13"/>
    <p:sldId id="267" r:id="rId14"/>
    <p:sldId id="268" r:id="rId15"/>
    <p:sldId id="285" r:id="rId16"/>
    <p:sldId id="287" r:id="rId17"/>
    <p:sldId id="314" r:id="rId18"/>
    <p:sldId id="315" r:id="rId19"/>
    <p:sldId id="316" r:id="rId20"/>
    <p:sldId id="317" r:id="rId21"/>
    <p:sldId id="318" r:id="rId22"/>
    <p:sldId id="319" r:id="rId23"/>
    <p:sldId id="320" r:id="rId24"/>
    <p:sldId id="321" r:id="rId25"/>
    <p:sldId id="322" r:id="rId26"/>
    <p:sldId id="323" r:id="rId27"/>
    <p:sldId id="324" r:id="rId28"/>
    <p:sldId id="325" r:id="rId29"/>
    <p:sldId id="328" r:id="rId30"/>
    <p:sldId id="326" r:id="rId31"/>
    <p:sldId id="32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78" autoAdjust="0"/>
    <p:restoredTop sz="86782" autoAdjust="0"/>
  </p:normalViewPr>
  <p:slideViewPr>
    <p:cSldViewPr>
      <p:cViewPr>
        <p:scale>
          <a:sx n="70" d="100"/>
          <a:sy n="70" d="100"/>
        </p:scale>
        <p:origin x="-126" y="12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2145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9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E4984-D5CB-4659-B695-627BE0EE20EE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6F0B0-2BEB-4043-8B72-7200AEDAC2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6F0B0-2BEB-4043-8B72-7200AEDAC2C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6F0B0-2BEB-4043-8B72-7200AEDAC2C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C2EE8B-F3E1-4B93-A241-6888B875BF3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6F0B0-2BEB-4043-8B72-7200AEDAC2C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6F0B0-2BEB-4043-8B72-7200AEDAC2C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6F0B0-2BEB-4043-8B72-7200AEDAC2C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6F0B0-2BEB-4043-8B72-7200AEDAC2C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6F0B0-2BEB-4043-8B72-7200AEDAC2C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6F0B0-2BEB-4043-8B72-7200AEDAC2C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6F0B0-2BEB-4043-8B72-7200AEDAC2C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6F0B0-2BEB-4043-8B72-7200AEDAC2C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AA47E1-9DA6-4DCB-9EA0-4660F39BBE7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6F0B0-2BEB-4043-8B72-7200AEDAC2C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6F0B0-2BEB-4043-8B72-7200AEDAC2C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6F0B0-2BEB-4043-8B72-7200AEDAC2C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6F0B0-2BEB-4043-8B72-7200AEDAC2C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6F0B0-2BEB-4043-8B72-7200AEDAC2C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6F0B0-2BEB-4043-8B72-7200AEDAC2C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6F0B0-2BEB-4043-8B72-7200AEDAC2C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6F0B0-2BEB-4043-8B72-7200AEDAC2C5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6F0B0-2BEB-4043-8B72-7200AEDAC2C5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6F0B0-2BEB-4043-8B72-7200AEDAC2C5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6F0B0-2BEB-4043-8B72-7200AEDAC2C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6F0B0-2BEB-4043-8B72-7200AEDAC2C5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6F0B0-2BEB-4043-8B72-7200AEDAC2C5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740109-662B-40B6-9E6A-5F1140154B4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6F0B0-2BEB-4043-8B72-7200AEDAC2C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6F0B0-2BEB-4043-8B72-7200AEDAC2C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6F0B0-2BEB-4043-8B72-7200AEDAC2C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6F0B0-2BEB-4043-8B72-7200AEDAC2C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6F0B0-2BEB-4043-8B72-7200AEDAC2C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31DF1-9935-4493-90C2-CB8052BC6348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85BC-3923-4799-B1DB-30B7BF0BD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31DF1-9935-4493-90C2-CB8052BC6348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85BC-3923-4799-B1DB-30B7BF0BD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31DF1-9935-4493-90C2-CB8052BC6348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85BC-3923-4799-B1DB-30B7BF0BD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31DF1-9935-4493-90C2-CB8052BC6348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85BC-3923-4799-B1DB-30B7BF0BD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31DF1-9935-4493-90C2-CB8052BC6348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85BC-3923-4799-B1DB-30B7BF0BD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31DF1-9935-4493-90C2-CB8052BC6348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85BC-3923-4799-B1DB-30B7BF0BD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31DF1-9935-4493-90C2-CB8052BC6348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85BC-3923-4799-B1DB-30B7BF0BD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31DF1-9935-4493-90C2-CB8052BC6348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85BC-3923-4799-B1DB-30B7BF0BD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31DF1-9935-4493-90C2-CB8052BC6348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85BC-3923-4799-B1DB-30B7BF0BD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31DF1-9935-4493-90C2-CB8052BC6348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85BC-3923-4799-B1DB-30B7BF0BD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31DF1-9935-4493-90C2-CB8052BC6348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85BC-3923-4799-B1DB-30B7BF0BD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31DF1-9935-4493-90C2-CB8052BC6348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C85BC-3923-4799-B1DB-30B7BF0BD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National_anthem" TargetMode="External"/><Relationship Id="rId13" Type="http://schemas.openxmlformats.org/officeDocument/2006/relationships/image" Target="../media/image2.png"/><Relationship Id="rId3" Type="http://schemas.openxmlformats.org/officeDocument/2006/relationships/hyperlink" Target="http://en.wikipedia.org/wiki/List_of_national_mottos" TargetMode="External"/><Relationship Id="rId7" Type="http://schemas.openxmlformats.org/officeDocument/2006/relationships/hyperlink" Target="http://en.wikipedia.org/wiki/Pancasila_(politics)" TargetMode="External"/><Relationship Id="rId12" Type="http://schemas.openxmlformats.org/officeDocument/2006/relationships/hyperlink" Target="http://en.wikipedia.org/wiki/File:Flag_of_Indonesia.sv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n.wikipedia.org/wiki/Ideology" TargetMode="External"/><Relationship Id="rId11" Type="http://schemas.openxmlformats.org/officeDocument/2006/relationships/image" Target="../media/image1.png"/><Relationship Id="rId5" Type="http://schemas.openxmlformats.org/officeDocument/2006/relationships/hyperlink" Target="http://en.wikipedia.org/wiki/Old_Javanese_language" TargetMode="External"/><Relationship Id="rId15" Type="http://schemas.openxmlformats.org/officeDocument/2006/relationships/image" Target="../media/image3.png"/><Relationship Id="rId10" Type="http://schemas.openxmlformats.org/officeDocument/2006/relationships/hyperlink" Target="http://en.wikipedia.org/wiki/File:Indonesia_(orthographic_projection).svg" TargetMode="External"/><Relationship Id="rId4" Type="http://schemas.openxmlformats.org/officeDocument/2006/relationships/hyperlink" Target="http://en.wikipedia.org/wiki/Bhinneka_Tunggal_Ika" TargetMode="External"/><Relationship Id="rId9" Type="http://schemas.openxmlformats.org/officeDocument/2006/relationships/hyperlink" Target="http://en.wikipedia.org/wiki/Indonesia_Raya" TargetMode="External"/><Relationship Id="rId14" Type="http://schemas.openxmlformats.org/officeDocument/2006/relationships/hyperlink" Target="http://en.wikipedia.org/wiki/File:Coat_of_Arms_of_Indonesia_Garuda_Pancasila.svg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CONFLICT, CONFLICT  RESOLUTION  AND PEACE  BUILDING IN INDONESIA:  MALUKU  CASE</a:t>
            </a:r>
            <a:endParaRPr lang="en-US" sz="3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Delivered  By: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err="1" smtClean="0"/>
              <a:t>Miryam</a:t>
            </a:r>
            <a:r>
              <a:rPr lang="en-US" dirty="0" smtClean="0"/>
              <a:t> </a:t>
            </a:r>
            <a:r>
              <a:rPr lang="en-US" dirty="0" err="1" smtClean="0"/>
              <a:t>Nainggolan</a:t>
            </a: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Fellow of</a:t>
            </a:r>
            <a:endParaRPr lang="en-US" dirty="0"/>
          </a:p>
          <a:p>
            <a:pPr algn="ctr">
              <a:buNone/>
            </a:pPr>
            <a:r>
              <a:rPr lang="en-US" dirty="0" smtClean="0"/>
              <a:t>Asia Leadership Fellow Program</a:t>
            </a:r>
            <a:endParaRPr lang="en-US" dirty="0"/>
          </a:p>
          <a:p>
            <a:pPr algn="ctr">
              <a:buNone/>
            </a:pPr>
            <a:r>
              <a:rPr lang="en-US" dirty="0" smtClean="0"/>
              <a:t>October 1, 2011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AFTER  SOEHARTO’S  FELL: 1998 -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dirty="0" smtClean="0"/>
              <a:t>Increasing demands of democracy, democratic transition</a:t>
            </a:r>
          </a:p>
          <a:p>
            <a:r>
              <a:rPr lang="en-US" sz="3000" dirty="0" smtClean="0"/>
              <a:t>Erupting of violent communal conflicts across the country: Ambon, Maluku (1999), North Maluku(2000),Western Kalimantan (1999), Central Kalimantan (2001),  </a:t>
            </a:r>
            <a:r>
              <a:rPr lang="en-US" sz="3000" dirty="0" err="1" smtClean="0"/>
              <a:t>Poso</a:t>
            </a:r>
            <a:r>
              <a:rPr lang="en-US" sz="3000" dirty="0" smtClean="0"/>
              <a:t>-Central Sulawesi (2000) and many other smaller conflicts; 1,3 million IDPs (1999 -2003).</a:t>
            </a:r>
          </a:p>
          <a:p>
            <a:r>
              <a:rPr lang="en-US" sz="3000" dirty="0" smtClean="0"/>
              <a:t>Emerging of civil society organizations: peace building, human rights, transitional justice, etc</a:t>
            </a:r>
            <a:endParaRPr lang="en-US" sz="3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smtClean="0"/>
              <a:t>Fundamentalist group attack HRD in front of the Constitutional Court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  <a:defRPr/>
            </a:pPr>
            <a:endParaRPr lang="en-US" dirty="0" smtClean="0"/>
          </a:p>
        </p:txBody>
      </p:sp>
      <p:pic>
        <p:nvPicPr>
          <p:cNvPr id="24580" name="Picture 4" descr="wanted-libera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905000"/>
            <a:ext cx="4267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5" descr="rachland nasidi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35600" y="2205038"/>
            <a:ext cx="2730500" cy="364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smtClean="0"/>
              <a:t>CONFLICT  IN  AMBON</a:t>
            </a:r>
            <a:endParaRPr lang="en-US" sz="4000"/>
          </a:p>
        </p:txBody>
      </p:sp>
      <p:pic>
        <p:nvPicPr>
          <p:cNvPr id="4098" name="Picture 2" descr="C:\Documents and Settings\User\My Documents\Konflik Ambon 2011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681287" y="2167731"/>
            <a:ext cx="3781425" cy="3390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MAIN  SOURCES   OF  CONFLICTS  IN  INDONESIA  (1999 – 2011)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SEPARATISM</a:t>
            </a:r>
          </a:p>
          <a:p>
            <a:r>
              <a:rPr lang="en-US" sz="3000" dirty="0" smtClean="0"/>
              <a:t>INTRA AND INTER RELIGION  AND ETHNIC</a:t>
            </a:r>
          </a:p>
          <a:p>
            <a:r>
              <a:rPr lang="en-US" sz="3000" dirty="0" smtClean="0"/>
              <a:t>LOCAL  POLITIC</a:t>
            </a:r>
          </a:p>
          <a:p>
            <a:r>
              <a:rPr lang="en-US" sz="3000" dirty="0" smtClean="0"/>
              <a:t>LOCAL  AND  NATIONAL  ELECTION</a:t>
            </a:r>
          </a:p>
          <a:p>
            <a:r>
              <a:rPr lang="en-US" sz="3000" dirty="0" smtClean="0"/>
              <a:t>NATURAL  RESOURCES</a:t>
            </a:r>
          </a:p>
          <a:p>
            <a:r>
              <a:rPr lang="en-US" sz="3000" dirty="0" smtClean="0"/>
              <a:t>LAND DISPUTES</a:t>
            </a:r>
            <a:endParaRPr lang="en-US" sz="3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CONFLICT  TREND IN  INDONESIA FROM 2002 TO 2007</a:t>
            </a:r>
          </a:p>
        </p:txBody>
      </p:sp>
      <p:pic>
        <p:nvPicPr>
          <p:cNvPr id="4" name="Content Placeholder 3" descr="Slide7.JPG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600200" y="1676400"/>
            <a:ext cx="603461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742950" indent="-742950"/>
            <a:r>
              <a:rPr lang="en-US" sz="3200" b="1" dirty="0"/>
              <a:t>RANK OF CONFLICT FREQUENCY PER PROVINCE IN  </a:t>
            </a:r>
            <a:r>
              <a:rPr lang="en-US" sz="3200" b="1" dirty="0" smtClean="0"/>
              <a:t>INDONESIA  2002 - 2007</a:t>
            </a:r>
            <a:endParaRPr lang="en-US" sz="3200" dirty="0"/>
          </a:p>
        </p:txBody>
      </p:sp>
      <p:pic>
        <p:nvPicPr>
          <p:cNvPr id="4" name="Content Placeholder 3" descr="Slide8.JPG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RANK OF CONFLICT FREQUENCY PER PROVINCE IN  </a:t>
            </a:r>
            <a:r>
              <a:rPr lang="en-US" sz="3200" b="1" dirty="0" smtClean="0"/>
              <a:t>INDONESIA  2002 - 2007</a:t>
            </a:r>
            <a:endParaRPr lang="en-US" sz="3200" dirty="0"/>
          </a:p>
        </p:txBody>
      </p:sp>
      <p:pic>
        <p:nvPicPr>
          <p:cNvPr id="4" name="Content Placeholder 3" descr="Slide9.JPG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CONFLICT,  CONFLICT RESOLUTION AND  PEACE BUILDING IN INDONESIA: MALUKU  CASE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MALUKU’S  CASE (1999-2002)</a:t>
            </a:r>
          </a:p>
          <a:p>
            <a:pPr>
              <a:buFontTx/>
              <a:buChar char="-"/>
            </a:pPr>
            <a:r>
              <a:rPr lang="en-US" sz="3000" dirty="0" smtClean="0"/>
              <a:t>Violent conflict between Muslims and Christians</a:t>
            </a:r>
          </a:p>
          <a:p>
            <a:pPr>
              <a:buFontTx/>
              <a:buChar char="-"/>
            </a:pPr>
            <a:r>
              <a:rPr lang="en-US" sz="3000" dirty="0" smtClean="0"/>
              <a:t> Year 2000 census, Christians in Maluku is 52%, compared to 88% of Indonesian population is Muslim).</a:t>
            </a:r>
          </a:p>
          <a:p>
            <a:pPr>
              <a:buFontTx/>
              <a:buChar char="-"/>
            </a:pPr>
            <a:r>
              <a:rPr lang="en-US" sz="3000" dirty="0" smtClean="0"/>
              <a:t>Largely concentrated in Ambon, started in January 19, 1999, spread to other islands in Maluku. </a:t>
            </a:r>
          </a:p>
          <a:p>
            <a:pPr>
              <a:buFontTx/>
              <a:buChar char="-"/>
            </a:pPr>
            <a:r>
              <a:rPr lang="en-US" sz="3000" dirty="0" smtClean="0"/>
              <a:t>Almost 5000 died, 1/3 of population were displaced</a:t>
            </a:r>
          </a:p>
          <a:p>
            <a:pPr>
              <a:buFontTx/>
              <a:buChar char="-"/>
            </a:pPr>
            <a:r>
              <a:rPr lang="en-US" sz="3000" dirty="0" smtClean="0"/>
              <a:t>CONFLICT  DRIVERS:</a:t>
            </a:r>
          </a:p>
          <a:p>
            <a:pPr>
              <a:buFontTx/>
              <a:buChar char="-"/>
            </a:pPr>
            <a:r>
              <a:rPr lang="en-US" sz="3000" dirty="0" smtClean="0"/>
              <a:t>Longstanding  tensions between Christians and Muslims</a:t>
            </a:r>
          </a:p>
          <a:p>
            <a:pPr>
              <a:buFontTx/>
              <a:buChar char="-"/>
            </a:pPr>
            <a:endParaRPr lang="en-US" sz="3000" dirty="0" smtClean="0"/>
          </a:p>
          <a:p>
            <a:endParaRPr lang="en-US" sz="3000" dirty="0" smtClean="0"/>
          </a:p>
          <a:p>
            <a:endParaRPr lang="en-US" sz="3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MALUKU  CASE: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600" dirty="0" smtClean="0"/>
              <a:t>-    Dutch colonialism for 350 years divided Maluku society</a:t>
            </a:r>
          </a:p>
          <a:p>
            <a:pPr>
              <a:buNone/>
            </a:pPr>
            <a:r>
              <a:rPr lang="en-US" sz="2600" dirty="0" smtClean="0"/>
              <a:t>     along religious lines, geographically and socially. Christians had greater access to education and political office, Muslims majority were traders and businessmen</a:t>
            </a:r>
          </a:p>
          <a:p>
            <a:pPr>
              <a:buFontTx/>
              <a:buChar char="-"/>
            </a:pPr>
            <a:r>
              <a:rPr lang="en-US" sz="2600" dirty="0" smtClean="0"/>
              <a:t>During </a:t>
            </a:r>
            <a:r>
              <a:rPr lang="en-US" sz="2600" dirty="0" err="1" smtClean="0"/>
              <a:t>Soeharto’s</a:t>
            </a:r>
            <a:r>
              <a:rPr lang="en-US" sz="2600" dirty="0" smtClean="0"/>
              <a:t> time: imposed superficial peaceful  relationship between Christians and Muslims, appointed  Muslim as Governor of Maluku in 1992 followed with all regents were Muslims in 1996 ----further divided the society along religious lines</a:t>
            </a:r>
          </a:p>
          <a:p>
            <a:pPr>
              <a:buFontTx/>
              <a:buChar char="-"/>
            </a:pPr>
            <a:r>
              <a:rPr lang="en-US" sz="2600" dirty="0" smtClean="0"/>
              <a:t>Government  transmigration policy began in 1950’s, voluntary migration from </a:t>
            </a:r>
            <a:r>
              <a:rPr lang="en-US" sz="2600" dirty="0" err="1" smtClean="0"/>
              <a:t>Bugis</a:t>
            </a:r>
            <a:r>
              <a:rPr lang="en-US" sz="2600" dirty="0" smtClean="0"/>
              <a:t>, </a:t>
            </a:r>
            <a:r>
              <a:rPr lang="en-US" sz="2600" dirty="0" err="1" smtClean="0"/>
              <a:t>Buton</a:t>
            </a:r>
            <a:r>
              <a:rPr lang="en-US" sz="2600" dirty="0" smtClean="0"/>
              <a:t> and Makassar grew in 1970’s, changed the composition of Christians and Muslims population</a:t>
            </a:r>
          </a:p>
          <a:p>
            <a:endParaRPr lang="en-US" sz="2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300" dirty="0" smtClean="0"/>
              <a:t>MALUKU  CASE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92500" lnSpcReduction="20000"/>
          </a:bodyPr>
          <a:lstStyle/>
          <a:p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CONFLICT  ESCALATION, TRIGERRED  BY:</a:t>
            </a:r>
          </a:p>
          <a:p>
            <a:r>
              <a:rPr lang="en-US" sz="2600" dirty="0" err="1" smtClean="0"/>
              <a:t>Rumours</a:t>
            </a:r>
            <a:r>
              <a:rPr lang="en-US" sz="2600" dirty="0" smtClean="0"/>
              <a:t> surrounding religious symbols(attacks on mosques and churches)</a:t>
            </a:r>
          </a:p>
          <a:p>
            <a:r>
              <a:rPr lang="en-US" sz="2600" dirty="0" smtClean="0"/>
              <a:t>Win of the Indonesian Democratic Party-Struggle (PDI-P)</a:t>
            </a:r>
          </a:p>
          <a:p>
            <a:pPr>
              <a:buNone/>
            </a:pPr>
            <a:r>
              <a:rPr lang="en-US" sz="2600" dirty="0" smtClean="0"/>
              <a:t>     in election in </a:t>
            </a:r>
            <a:r>
              <a:rPr lang="en-US" sz="2600" dirty="0" err="1" smtClean="0"/>
              <a:t>Ambon;PDI</a:t>
            </a:r>
            <a:r>
              <a:rPr lang="en-US" sz="2600" dirty="0" smtClean="0"/>
              <a:t>-P was perceived as “the Christian party” in Maluku (July 1999)</a:t>
            </a:r>
          </a:p>
          <a:p>
            <a:r>
              <a:rPr lang="en-US" sz="2600" dirty="0" smtClean="0"/>
              <a:t>Security forces divided along religious lines, unable to perform their </a:t>
            </a:r>
            <a:r>
              <a:rPr lang="en-US" sz="2600" dirty="0" smtClean="0"/>
              <a:t>tasks </a:t>
            </a:r>
            <a:endParaRPr lang="en-US" sz="2600" dirty="0" smtClean="0"/>
          </a:p>
          <a:p>
            <a:r>
              <a:rPr lang="en-US" sz="2600" dirty="0" smtClean="0"/>
              <a:t>Peak of conflict: SILO Church in Ambon, the biggest Maluku Protestant Church (GPM) was attacked and burnt and the massacre of 800 Muslims in the mosque at </a:t>
            </a:r>
            <a:r>
              <a:rPr lang="en-US" sz="2600" dirty="0" err="1" smtClean="0"/>
              <a:t>Tobelo</a:t>
            </a:r>
            <a:r>
              <a:rPr lang="en-US" sz="2600" dirty="0" smtClean="0"/>
              <a:t> village in North Maluku, killed by the Christians (December 26, 1999).</a:t>
            </a:r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endParaRPr lang="en-US" sz="2600" dirty="0" smtClean="0"/>
          </a:p>
          <a:p>
            <a:pPr algn="r"/>
            <a:endParaRPr lang="en-US" sz="2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133600"/>
            <a:ext cx="4876800" cy="1470025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/>
              <a:t>Republic of Indonesia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276600"/>
            <a:ext cx="5943600" cy="1752600"/>
          </a:xfrm>
        </p:spPr>
        <p:txBody>
          <a:bodyPr>
            <a:normAutofit fontScale="25000" lnSpcReduction="20000"/>
          </a:bodyPr>
          <a:lstStyle/>
          <a:p>
            <a:pPr>
              <a:defRPr/>
            </a:pPr>
            <a:r>
              <a:rPr lang="en-US" sz="9600" b="1" dirty="0" smtClean="0">
                <a:hlinkClick r:id="rId3" tooltip="List of national mottos"/>
              </a:rPr>
              <a:t>Motto</a:t>
            </a:r>
            <a:r>
              <a:rPr lang="en-US" sz="9600" b="1" dirty="0" smtClean="0"/>
              <a:t> : </a:t>
            </a:r>
            <a:r>
              <a:rPr lang="en-US" sz="9600" i="1" dirty="0" err="1" smtClean="0">
                <a:hlinkClick r:id="rId4"/>
              </a:rPr>
              <a:t>Bhinneka</a:t>
            </a:r>
            <a:r>
              <a:rPr lang="en-US" sz="9600" i="1" dirty="0" smtClean="0">
                <a:hlinkClick r:id="rId4"/>
              </a:rPr>
              <a:t> Tunggal Ika</a:t>
            </a:r>
            <a:r>
              <a:rPr lang="en-US" sz="9600" dirty="0" smtClean="0"/>
              <a:t>  </a:t>
            </a:r>
          </a:p>
          <a:p>
            <a:pPr>
              <a:defRPr/>
            </a:pPr>
            <a:r>
              <a:rPr lang="en-US" sz="9600" dirty="0" smtClean="0"/>
              <a:t>(</a:t>
            </a:r>
            <a:r>
              <a:rPr lang="en-US" sz="9600" dirty="0" smtClean="0">
                <a:hlinkClick r:id="rId5" tooltip="Old Javanese language"/>
              </a:rPr>
              <a:t>Old Javanese</a:t>
            </a:r>
            <a:r>
              <a:rPr lang="en-US" sz="9600" dirty="0" smtClean="0"/>
              <a:t>)</a:t>
            </a:r>
            <a:br>
              <a:rPr lang="en-US" sz="9600" dirty="0" smtClean="0"/>
            </a:br>
            <a:endParaRPr lang="en-US" sz="9600" dirty="0" smtClean="0"/>
          </a:p>
          <a:p>
            <a:pPr>
              <a:defRPr/>
            </a:pPr>
            <a:r>
              <a:rPr lang="en-US" sz="8000" b="1" dirty="0" smtClean="0"/>
              <a:t>Unity in Diversity</a:t>
            </a:r>
            <a:r>
              <a:rPr lang="en-US" sz="8000" dirty="0" smtClean="0"/>
              <a:t/>
            </a:r>
            <a:br>
              <a:rPr lang="en-US" sz="8000" dirty="0" smtClean="0"/>
            </a:br>
            <a:endParaRPr lang="en-US" sz="8000" dirty="0" smtClean="0"/>
          </a:p>
          <a:p>
            <a:pPr>
              <a:defRPr/>
            </a:pPr>
            <a:r>
              <a:rPr lang="en-US" sz="8000" b="1" dirty="0" smtClean="0">
                <a:hlinkClick r:id="rId6" tooltip="Ideology"/>
              </a:rPr>
              <a:t>Nat</a:t>
            </a:r>
            <a:r>
              <a:rPr lang="en-US" sz="6200" b="1" dirty="0" smtClean="0">
                <a:hlinkClick r:id="rId6" tooltip="Ideology"/>
              </a:rPr>
              <a:t>ional  ideology</a:t>
            </a:r>
            <a:r>
              <a:rPr lang="en-US" sz="6200" b="1" dirty="0" smtClean="0"/>
              <a:t> : </a:t>
            </a:r>
            <a:r>
              <a:rPr lang="en-US" sz="6200" dirty="0" err="1" smtClean="0">
                <a:hlinkClick r:id="rId7" tooltip="Pancasila (politics)"/>
              </a:rPr>
              <a:t>Pancasila</a:t>
            </a:r>
            <a:endParaRPr lang="en-US" sz="6200" dirty="0" smtClean="0"/>
          </a:p>
          <a:p>
            <a:pPr>
              <a:defRPr/>
            </a:pPr>
            <a:r>
              <a:rPr lang="en-US" sz="6200" b="1" dirty="0" smtClean="0">
                <a:hlinkClick r:id="rId8" tooltip="National anthem"/>
              </a:rPr>
              <a:t>Anthem</a:t>
            </a:r>
            <a:r>
              <a:rPr lang="en-US" sz="6200" b="1" dirty="0" smtClean="0"/>
              <a:t> : </a:t>
            </a:r>
            <a:r>
              <a:rPr lang="en-US" sz="6200" i="1" dirty="0" smtClean="0">
                <a:hlinkClick r:id="rId9"/>
              </a:rPr>
              <a:t>Indonesia Raya</a:t>
            </a:r>
            <a:endParaRPr lang="en-US" sz="6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5B1490-4B2A-42B6-9876-D6A1F69C949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6149" name="Picture 4" descr="http://upload.wikimedia.org/wikipedia/commons/thumb/0/05/Indonesia_%28orthographic_projection%29.svg/250px-Indonesia_%28orthographic_projection%29.svg.png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248400" y="3429000"/>
            <a:ext cx="2381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3" descr="http://upload.wikimedia.org/wikipedia/commons/thumb/9/9f/Flag_of_Indonesia.svg/125px-Flag_of_Indonesia.svg.png">
            <a:hlinkClick r:id="rId12" tooltip="&quot;Flag of Indonesia&quot;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447800" y="685800"/>
            <a:ext cx="1752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4" descr="http://upload.wikimedia.org/wikipedia/commons/thumb/6/65/Coat_of_Arms_of_Indonesia_Garuda_Pancasila.svg/85px-Coat_of_Arms_of_Indonesia_Garuda_Pancasila.svg.png">
            <a:hlinkClick r:id="rId14" tooltip="&quot;Coat of arms of Indonesia&quot;"/>
          </p:cNvPr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5334000" y="609600"/>
            <a:ext cx="152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TextBox 9"/>
          <p:cNvSpPr txBox="1">
            <a:spLocks noChangeArrowheads="1"/>
          </p:cNvSpPr>
          <p:nvPr/>
        </p:nvSpPr>
        <p:spPr bwMode="auto">
          <a:xfrm>
            <a:off x="1676400" y="1828800"/>
            <a:ext cx="931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FLAG</a:t>
            </a:r>
          </a:p>
        </p:txBody>
      </p:sp>
      <p:sp>
        <p:nvSpPr>
          <p:cNvPr id="6153" name="TextBox 10"/>
          <p:cNvSpPr txBox="1">
            <a:spLocks noChangeArrowheads="1"/>
          </p:cNvSpPr>
          <p:nvPr/>
        </p:nvSpPr>
        <p:spPr bwMode="auto">
          <a:xfrm>
            <a:off x="5029200" y="1981200"/>
            <a:ext cx="2120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Coat of  arms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MALUKU  CASE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600" dirty="0" smtClean="0"/>
              <a:t>After the massacre at </a:t>
            </a:r>
            <a:r>
              <a:rPr lang="en-US" sz="2600" dirty="0" err="1" smtClean="0"/>
              <a:t>Tobelo</a:t>
            </a:r>
            <a:r>
              <a:rPr lang="en-US" sz="2600" dirty="0" smtClean="0"/>
              <a:t>, more than 100,000 Muslims held a protest in Jakarta (Jan 7, 2000) to call JIHAD for Maluku, followed by a creation of “</a:t>
            </a:r>
            <a:r>
              <a:rPr lang="en-US" sz="2600" dirty="0" err="1" smtClean="0"/>
              <a:t>Laskar</a:t>
            </a:r>
            <a:r>
              <a:rPr lang="en-US" sz="2600" dirty="0" smtClean="0"/>
              <a:t> Jihad” (Jihad Warriors), Java-based Muslim militia- led by </a:t>
            </a:r>
            <a:r>
              <a:rPr lang="en-US" sz="2600" dirty="0" err="1" smtClean="0"/>
              <a:t>Ja’far</a:t>
            </a:r>
            <a:r>
              <a:rPr lang="en-US" sz="2600" dirty="0" smtClean="0"/>
              <a:t> </a:t>
            </a:r>
            <a:r>
              <a:rPr lang="en-US" sz="2600" dirty="0" err="1" smtClean="0"/>
              <a:t>Umar</a:t>
            </a:r>
            <a:r>
              <a:rPr lang="en-US" sz="2600" dirty="0" smtClean="0"/>
              <a:t> </a:t>
            </a:r>
            <a:r>
              <a:rPr lang="en-US" sz="2600" dirty="0" err="1" smtClean="0"/>
              <a:t>Thalib</a:t>
            </a:r>
            <a:r>
              <a:rPr lang="en-US" sz="2600" dirty="0" smtClean="0"/>
              <a:t>, leader of Muslim organization, FKAWJ). In May 2000, they started come to Maluku. Stole 800 weapons from a police weapons store. More Christians  than Muslims villages attacked.</a:t>
            </a:r>
          </a:p>
          <a:p>
            <a:r>
              <a:rPr lang="en-US" sz="2600" dirty="0" smtClean="0"/>
              <a:t>State of CIVIL  EMERGENCY was declared in 27 June 2000,</a:t>
            </a:r>
          </a:p>
          <a:p>
            <a:r>
              <a:rPr lang="en-US" sz="2600" dirty="0" smtClean="0"/>
              <a:t>17 army battalions plus 2 </a:t>
            </a:r>
            <a:r>
              <a:rPr lang="en-US" sz="2600" dirty="0" err="1" smtClean="0"/>
              <a:t>batallions</a:t>
            </a:r>
            <a:r>
              <a:rPr lang="en-US" sz="2600" dirty="0" smtClean="0"/>
              <a:t>  </a:t>
            </a:r>
            <a:r>
              <a:rPr lang="en-US" sz="2600" dirty="0" smtClean="0"/>
              <a:t>of paramilitary police were deployed</a:t>
            </a:r>
          </a:p>
          <a:p>
            <a:r>
              <a:rPr lang="en-US" sz="2600" dirty="0" smtClean="0"/>
              <a:t>Problems of co-ordination between military and police</a:t>
            </a:r>
            <a:endParaRPr lang="en-US" sz="2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MALUKU  CASE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CONFLICT  RESOLUTION/MANAGEMENT  EFFORTS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SECURITY AND  EMERGENCY  </a:t>
            </a:r>
            <a:r>
              <a:rPr lang="en-US" sz="2600" dirty="0" smtClean="0"/>
              <a:t>APPROACH (Peace Keeping):  </a:t>
            </a:r>
            <a:endParaRPr lang="en-US" sz="2600" dirty="0" smtClean="0"/>
          </a:p>
          <a:p>
            <a:pPr marL="514350" indent="-514350">
              <a:buNone/>
            </a:pPr>
            <a:r>
              <a:rPr lang="en-US" sz="2600" dirty="0" smtClean="0"/>
              <a:t>       - Military </a:t>
            </a:r>
            <a:r>
              <a:rPr lang="en-US" sz="2600" dirty="0" err="1" smtClean="0"/>
              <a:t>mobilised</a:t>
            </a:r>
            <a:r>
              <a:rPr lang="en-US" sz="2600" dirty="0" smtClean="0"/>
              <a:t> from outside Maluku</a:t>
            </a:r>
          </a:p>
          <a:p>
            <a:pPr marL="514350" indent="-514350">
              <a:buNone/>
            </a:pPr>
            <a:r>
              <a:rPr lang="en-US" sz="2600" dirty="0" smtClean="0"/>
              <a:t>       - Upgrade the Maluku District Military Command (KOREM) into Regional Military Command (KODAM)in May 1999 with greater status and budget</a:t>
            </a:r>
          </a:p>
          <a:p>
            <a:pPr marL="514350" indent="-514350">
              <a:buNone/>
            </a:pPr>
            <a:r>
              <a:rPr lang="en-US" sz="2600" dirty="0" smtClean="0"/>
              <a:t>       - </a:t>
            </a:r>
            <a:r>
              <a:rPr lang="en-US" sz="2600" dirty="0" smtClean="0"/>
              <a:t> In fact, increased </a:t>
            </a:r>
            <a:r>
              <a:rPr lang="en-US" sz="2600" dirty="0" smtClean="0"/>
              <a:t>force did not decrease violent conflict, military inexperienced with communal conflict</a:t>
            </a:r>
          </a:p>
          <a:p>
            <a:pPr marL="514350" indent="-514350">
              <a:buNone/>
            </a:pPr>
            <a:r>
              <a:rPr lang="en-US" sz="2600" dirty="0" smtClean="0"/>
              <a:t>       - Civil Emergency declared in 27 June 2000 and lasted May 2003 in North Maluku Province and September 2003 in Maluku Province </a:t>
            </a:r>
          </a:p>
          <a:p>
            <a:pPr marL="514350" indent="-514350">
              <a:buNone/>
            </a:pPr>
            <a:endParaRPr lang="en-US" sz="2600" dirty="0" smtClean="0"/>
          </a:p>
          <a:p>
            <a:pPr marL="514350" indent="-514350">
              <a:buFont typeface="+mj-lt"/>
              <a:buAutoNum type="romanUcPeriod"/>
            </a:pPr>
            <a:endParaRPr lang="en-US" sz="2600" dirty="0" smtClean="0"/>
          </a:p>
          <a:p>
            <a:pPr marL="514350" indent="-514350">
              <a:buFont typeface="+mj-lt"/>
              <a:buAutoNum type="romanUcPeriod"/>
            </a:pPr>
            <a:endParaRPr lang="en-US" sz="2600" dirty="0" smtClean="0"/>
          </a:p>
          <a:p>
            <a:pPr marL="571500" indent="-571500">
              <a:buNone/>
            </a:pPr>
            <a:endParaRPr lang="en-US" sz="2600" dirty="0" smtClean="0"/>
          </a:p>
          <a:p>
            <a:pPr marL="514350" indent="-514350">
              <a:buFont typeface="+mj-lt"/>
              <a:buAutoNum type="romanUcPeriod"/>
            </a:pPr>
            <a:endParaRPr lang="en-US" sz="2600" dirty="0" smtClean="0"/>
          </a:p>
          <a:p>
            <a:pPr marL="514350" indent="-514350">
              <a:buFont typeface="+mj-lt"/>
              <a:buAutoNum type="romanUcPeriod"/>
            </a:pPr>
            <a:endParaRPr lang="en-US" sz="26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MALUKU  CASE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2.</a:t>
            </a:r>
            <a:r>
              <a:rPr lang="en-US" sz="2800" dirty="0" smtClean="0"/>
              <a:t>RECOVERY  AND  DEVELOPMENT  APPROACH</a:t>
            </a:r>
          </a:p>
          <a:p>
            <a:pPr marL="514350" indent="-514350">
              <a:buFontTx/>
              <a:buChar char="-"/>
            </a:pPr>
            <a:r>
              <a:rPr lang="en-US" sz="2800" dirty="0" smtClean="0"/>
              <a:t>International and local NGOs provided humanitarian aid: sanitation, medical care, basic </a:t>
            </a:r>
            <a:r>
              <a:rPr lang="en-US" sz="2800" dirty="0" err="1" smtClean="0"/>
              <a:t>neccesities</a:t>
            </a:r>
            <a:r>
              <a:rPr lang="en-US" sz="2800" dirty="0" smtClean="0"/>
              <a:t> to IDPs</a:t>
            </a:r>
          </a:p>
          <a:p>
            <a:pPr marL="514350" indent="-514350">
              <a:buFontTx/>
              <a:buChar char="-"/>
            </a:pPr>
            <a:r>
              <a:rPr lang="en-US" sz="2800" dirty="0" smtClean="0"/>
              <a:t>Local NGOs in Ambon established a consortium called Maluku Social Humanitarian Voluntary Team</a:t>
            </a:r>
          </a:p>
          <a:p>
            <a:pPr marL="514350" indent="-514350">
              <a:buFontTx/>
              <a:buChar char="-"/>
            </a:pPr>
            <a:r>
              <a:rPr lang="en-US" sz="2800" dirty="0" smtClean="0"/>
              <a:t>Segregated local NGOs providing aids to their respective communities.</a:t>
            </a:r>
          </a:p>
          <a:p>
            <a:pPr marL="514350" indent="-514350">
              <a:buFontTx/>
              <a:buChar char="-"/>
            </a:pPr>
            <a:r>
              <a:rPr lang="en-US" sz="2800" dirty="0" smtClean="0"/>
              <a:t>Local community efforts (church, mosque) </a:t>
            </a:r>
          </a:p>
          <a:p>
            <a:pPr marL="514350" indent="-514350">
              <a:buFontTx/>
              <a:buChar char="-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PEACE BUILDING  EFFORTS AND  ACTORS</a:t>
            </a:r>
            <a:br>
              <a:rPr lang="en-US" sz="3600" dirty="0" smtClean="0"/>
            </a:br>
            <a:r>
              <a:rPr lang="en-US" sz="3600" dirty="0" smtClean="0"/>
              <a:t>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Local Community : “TEAM 20” in </a:t>
            </a:r>
            <a:r>
              <a:rPr lang="en-US" sz="2600" dirty="0" err="1" smtClean="0"/>
              <a:t>Wayame</a:t>
            </a:r>
            <a:r>
              <a:rPr lang="en-US" sz="2600" dirty="0" smtClean="0"/>
              <a:t> Village</a:t>
            </a:r>
          </a:p>
          <a:p>
            <a:r>
              <a:rPr lang="en-US" sz="2600" dirty="0" smtClean="0"/>
              <a:t>BAKU  BAE Peace Movement: ceasing the violence by forging a common identity between both groups as victims of violence, developed and built by civil society actors: scholars, NGOs activists, lawyers, journalist, religious representatives, village and traditional leaders (raja), facilitated by peace activists from Jakarta.</a:t>
            </a:r>
          </a:p>
          <a:p>
            <a:r>
              <a:rPr lang="en-US" sz="2600" dirty="0" smtClean="0"/>
              <a:t>MALUKU  MEDIA  CENTER: as a result of Baku </a:t>
            </a:r>
            <a:r>
              <a:rPr lang="en-US" sz="2600" dirty="0" err="1" smtClean="0"/>
              <a:t>Bae</a:t>
            </a:r>
            <a:r>
              <a:rPr lang="en-US" sz="2600" dirty="0" smtClean="0"/>
              <a:t> series of Workshops in Jakarta in 2001</a:t>
            </a:r>
          </a:p>
          <a:p>
            <a:r>
              <a:rPr lang="en-US" sz="2600" dirty="0" smtClean="0"/>
              <a:t>MEDIA: peace  journalism</a:t>
            </a:r>
          </a:p>
          <a:p>
            <a:r>
              <a:rPr lang="en-US" sz="2600" dirty="0" smtClean="0"/>
              <a:t>WOMEN: most active at the grassroots level; Caring Women’s Movement was formed in Sept 1999 by more than 40 Muslim, Protestant and Catholic women activists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PEACE BUILDING  EFFORTS AND  ACTORS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MALINO II Peace  Agreement :</a:t>
            </a:r>
          </a:p>
          <a:p>
            <a:pPr>
              <a:buFontTx/>
              <a:buChar char="-"/>
            </a:pPr>
            <a:r>
              <a:rPr lang="en-US" sz="2800" dirty="0" smtClean="0"/>
              <a:t>Peace process initiated and led by Central Government</a:t>
            </a:r>
          </a:p>
          <a:p>
            <a:pPr>
              <a:buFontTx/>
              <a:buChar char="-"/>
            </a:pPr>
            <a:r>
              <a:rPr lang="en-US" sz="2800" dirty="0" smtClean="0"/>
              <a:t>69 communities representatives (35 Muslims and 34 Christians, inc 3 Christian women)gathered 3 days.</a:t>
            </a:r>
          </a:p>
          <a:p>
            <a:pPr>
              <a:buFontTx/>
              <a:buChar char="-"/>
            </a:pPr>
            <a:r>
              <a:rPr lang="en-US" sz="2800" dirty="0" smtClean="0"/>
              <a:t>Signed in 11 February 2003 in </a:t>
            </a:r>
            <a:r>
              <a:rPr lang="en-US" sz="2800" dirty="0" err="1" smtClean="0"/>
              <a:t>Malino</a:t>
            </a:r>
            <a:r>
              <a:rPr lang="en-US" sz="2800" dirty="0" smtClean="0"/>
              <a:t>, South Sulawesi, draft prepared by central government, reviewed and edited only in day 2, signed in day 3</a:t>
            </a:r>
          </a:p>
          <a:p>
            <a:pPr>
              <a:buFontTx/>
              <a:buChar char="-"/>
            </a:pPr>
            <a:r>
              <a:rPr lang="en-US" sz="2800" dirty="0" smtClean="0"/>
              <a:t>Rapid process, lack of much engagement of representatives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PEACE BUILDING  EFFORTS AND  ACTORS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MALINO II Peace  Agreement :</a:t>
            </a:r>
          </a:p>
          <a:p>
            <a:pPr>
              <a:buFontTx/>
              <a:buChar char="-"/>
            </a:pPr>
            <a:r>
              <a:rPr lang="en-US" sz="2600" dirty="0" smtClean="0"/>
              <a:t>Religious leaders were not consulted</a:t>
            </a:r>
          </a:p>
          <a:p>
            <a:pPr>
              <a:buFontTx/>
              <a:buChar char="-"/>
            </a:pPr>
            <a:r>
              <a:rPr lang="en-US" sz="2600" dirty="0" smtClean="0"/>
              <a:t>Considered important peace agreement: strong political to reduce violence</a:t>
            </a:r>
          </a:p>
          <a:p>
            <a:pPr>
              <a:buFontTx/>
              <a:buChar char="-"/>
            </a:pPr>
            <a:r>
              <a:rPr lang="en-US" sz="2600" dirty="0" smtClean="0"/>
              <a:t>Established  two joint commissions: 1. monitor law and order, 2. oversee social  and economic conditions, but poorly implemented</a:t>
            </a:r>
          </a:p>
          <a:p>
            <a:pPr>
              <a:buFontTx/>
              <a:buChar char="-"/>
            </a:pPr>
            <a:r>
              <a:rPr lang="en-US" sz="2600" dirty="0" smtClean="0"/>
              <a:t>Any acts of violence treated as crimes and </a:t>
            </a:r>
            <a:r>
              <a:rPr lang="en-US" sz="2600" dirty="0" smtClean="0"/>
              <a:t>subject </a:t>
            </a:r>
            <a:r>
              <a:rPr lang="en-US" sz="2600" dirty="0" smtClean="0"/>
              <a:t>to the legal </a:t>
            </a:r>
            <a:r>
              <a:rPr lang="en-US" sz="2600" dirty="0" smtClean="0"/>
              <a:t>process (law enforcement)</a:t>
            </a:r>
            <a:endParaRPr lang="en-US" sz="2600" dirty="0" smtClean="0"/>
          </a:p>
          <a:p>
            <a:pPr>
              <a:buFontTx/>
              <a:buChar char="-"/>
            </a:pPr>
            <a:r>
              <a:rPr lang="en-US" sz="2600" dirty="0" smtClean="0"/>
              <a:t>Peace remains fragile; the root causes of conflict were not addressed and new grievances have emerged.</a:t>
            </a:r>
          </a:p>
          <a:p>
            <a:pPr>
              <a:buFontTx/>
              <a:buChar char="-"/>
            </a:pPr>
            <a:endParaRPr lang="en-US" sz="26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PEACE BUILDING  EFFORTS AND  ACTORS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POST - MALINO  II PEACE AGREEMENT: </a:t>
            </a:r>
          </a:p>
          <a:p>
            <a:r>
              <a:rPr lang="en-US" sz="2800" dirty="0" smtClean="0"/>
              <a:t>Government  Initiatives:  rehabilitation and reconstruction of Maluku and North Maluku by the Presidential Instruction No.6 21 Sept 2003 ( USD 130,6 million plus USD 26,9 million for IDP-related activities would be allocated in2005); lack of accountability and </a:t>
            </a:r>
            <a:r>
              <a:rPr lang="en-US" sz="2800" dirty="0" smtClean="0"/>
              <a:t>transparency, misuse/corruption</a:t>
            </a:r>
            <a:endParaRPr lang="en-US" sz="2800" dirty="0" smtClean="0"/>
          </a:p>
          <a:p>
            <a:r>
              <a:rPr lang="en-US" sz="2800" dirty="0" smtClean="0"/>
              <a:t>Internally displaced persons, problems in delivering aid to IDPs: to lack of reliable data and information, corruption in funds management.</a:t>
            </a:r>
          </a:p>
          <a:p>
            <a:pPr>
              <a:buNone/>
            </a:pPr>
            <a:endParaRPr lang="en-US" sz="2800" i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PEACE BUILDING  EFFORTS AND  ACTORS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Divisions and creation of new provinces, districts and sub-districts (Local Autonomy Law, 1999)helped decrease violent conflict</a:t>
            </a:r>
          </a:p>
          <a:p>
            <a:r>
              <a:rPr lang="en-US" sz="2800" dirty="0" smtClean="0"/>
              <a:t>Law enforcement: some key figures from both groups were brought to trial, suspected members of local terrorist groups/militia were arrested </a:t>
            </a:r>
          </a:p>
          <a:p>
            <a:r>
              <a:rPr lang="en-US" sz="2800" dirty="0" smtClean="0"/>
              <a:t>Civil society played role to restore social cohesion between religious groups, interfaith organizations encouraged interfaith dialogue and promoted interaction between Christians and Muslims. </a:t>
            </a:r>
            <a:endParaRPr lang="en-US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PEACE BUILDING EFFORTS AND  ACTORS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800" dirty="0" smtClean="0"/>
              <a:t>International NGOs more active in reconciliation activities, especially with IDPs but limited success due to lack of experience of their local NGOs partner</a:t>
            </a:r>
          </a:p>
          <a:p>
            <a:r>
              <a:rPr lang="en-US" sz="2800" dirty="0" smtClean="0"/>
              <a:t>Peace Education by UNICEF 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en-US" sz="2800" dirty="0" smtClean="0"/>
              <a:t>     - With </a:t>
            </a:r>
            <a:r>
              <a:rPr lang="en-US" sz="2800" dirty="0" err="1" smtClean="0"/>
              <a:t>GoI</a:t>
            </a:r>
            <a:r>
              <a:rPr lang="en-US" sz="2800" dirty="0" smtClean="0"/>
              <a:t> supported local education </a:t>
            </a:r>
            <a:r>
              <a:rPr lang="en-US" sz="2800" dirty="0" smtClean="0"/>
              <a:t>department </a:t>
            </a:r>
            <a:r>
              <a:rPr lang="en-US" sz="2800" dirty="0" smtClean="0"/>
              <a:t>developed joint peace education/psychosocial curriculum adapted to local context in Maluku and North Maluku</a:t>
            </a:r>
          </a:p>
          <a:p>
            <a:pPr>
              <a:buNone/>
            </a:pPr>
            <a:r>
              <a:rPr lang="en-US" sz="2800" dirty="0" smtClean="0"/>
              <a:t>     - Developed a syllabus for teachers in 2004, mainstreaming peace education into 4 subjects for senior </a:t>
            </a:r>
            <a:r>
              <a:rPr lang="en-US" sz="2800" dirty="0" smtClean="0"/>
              <a:t>high </a:t>
            </a:r>
            <a:r>
              <a:rPr lang="en-US" sz="2800" dirty="0" smtClean="0"/>
              <a:t>school students</a:t>
            </a:r>
          </a:p>
          <a:p>
            <a:pPr>
              <a:buNone/>
            </a:pPr>
            <a:r>
              <a:rPr lang="en-US" sz="2800" dirty="0" smtClean="0"/>
              <a:t>    -  Training 40 teachers from10 schools using this syllabus</a:t>
            </a:r>
          </a:p>
          <a:p>
            <a:pPr>
              <a:buNone/>
            </a:pPr>
            <a:r>
              <a:rPr lang="en-US" sz="2800" dirty="0" smtClean="0"/>
              <a:t>    -  Joint UNICEF-UNESCO website on peace education in 2004</a:t>
            </a:r>
          </a:p>
          <a:p>
            <a:pPr>
              <a:buNone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PEACE BUILDING EFFORTS AND  ACTORS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   - Peace building &amp; reconciliation events: sports for peace, science exhibition, commemorate International Day of Peace in 2005.</a:t>
            </a:r>
          </a:p>
          <a:p>
            <a:r>
              <a:rPr lang="en-US" dirty="0" err="1" smtClean="0"/>
              <a:t>Revitalisation</a:t>
            </a:r>
            <a:r>
              <a:rPr lang="en-US" dirty="0" smtClean="0"/>
              <a:t> of </a:t>
            </a:r>
            <a:r>
              <a:rPr lang="en-US" dirty="0" err="1" smtClean="0"/>
              <a:t>adat</a:t>
            </a:r>
            <a:r>
              <a:rPr lang="en-US" dirty="0" smtClean="0"/>
              <a:t>: customary laws, unwritten traditional code regulating social, political and economic activity  and resolution of disputes.</a:t>
            </a:r>
          </a:p>
          <a:p>
            <a:r>
              <a:rPr lang="en-US" dirty="0" smtClean="0"/>
              <a:t>Many donors and INGOs left Maluku after tsunami in Aceh, Dec 2004 and earthquake in Yogyakarta, 2005; local NGOs difficult to access funds for post-conflict recovery </a:t>
            </a:r>
            <a:r>
              <a:rPr lang="en-US" dirty="0" err="1" smtClean="0"/>
              <a:t>inc.peace</a:t>
            </a:r>
            <a:r>
              <a:rPr lang="en-US" dirty="0" smtClean="0"/>
              <a:t> building programs.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FACTS  OF  INDONESIA</a:t>
            </a:r>
            <a:endParaRPr lang="en-US" sz="4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PLURAL  AND  MULTICULTURAL  COUNTRY:</a:t>
            </a:r>
          </a:p>
          <a:p>
            <a:r>
              <a:rPr lang="en-US" dirty="0" smtClean="0"/>
              <a:t>Around 17,000 islands, 7000 uninhabited</a:t>
            </a:r>
          </a:p>
          <a:p>
            <a:r>
              <a:rPr lang="en-US" dirty="0" smtClean="0"/>
              <a:t>Population: 237,556,363 (2010  census)</a:t>
            </a:r>
          </a:p>
          <a:p>
            <a:r>
              <a:rPr lang="en-US" dirty="0" smtClean="0"/>
              <a:t>Around 300 different </a:t>
            </a:r>
            <a:r>
              <a:rPr lang="en-US" smtClean="0"/>
              <a:t>ethnic groups </a:t>
            </a:r>
            <a:endParaRPr lang="en-US" dirty="0" smtClean="0"/>
          </a:p>
          <a:p>
            <a:r>
              <a:rPr lang="en-US" dirty="0" smtClean="0"/>
              <a:t>Many religions (Islam is the biggest-more than 90%, Catholic, Protestant, Buddhist, Hindu, Kong </a:t>
            </a:r>
            <a:r>
              <a:rPr lang="en-US" dirty="0" err="1" smtClean="0"/>
              <a:t>Hu</a:t>
            </a:r>
            <a:r>
              <a:rPr lang="en-US" dirty="0" smtClean="0"/>
              <a:t> Cu, others)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CHALLENGES  IN CONFLICT  TRANSFORMATION  IN  MALUKU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Structural problems are not handle properly: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sz="3000" dirty="0" smtClean="0"/>
              <a:t>Segregation </a:t>
            </a:r>
            <a:r>
              <a:rPr lang="en-US" sz="3000" dirty="0" smtClean="0"/>
              <a:t>of Christian and </a:t>
            </a:r>
            <a:r>
              <a:rPr lang="en-US" sz="3000" dirty="0" smtClean="0"/>
              <a:t>Muslim </a:t>
            </a:r>
            <a:r>
              <a:rPr lang="en-US" sz="3000" dirty="0" smtClean="0"/>
              <a:t>communities, land and property disputes among IDPs, religiously divided NGOs, </a:t>
            </a:r>
            <a:r>
              <a:rPr lang="en-US" sz="3000" dirty="0" smtClean="0"/>
              <a:t>unemployment</a:t>
            </a:r>
            <a:r>
              <a:rPr lang="en-US" sz="3000" dirty="0" smtClean="0"/>
              <a:t>, increased migration from Java.</a:t>
            </a:r>
          </a:p>
          <a:p>
            <a:r>
              <a:rPr lang="en-US" sz="3000" dirty="0" smtClean="0"/>
              <a:t>Local </a:t>
            </a:r>
            <a:r>
              <a:rPr lang="en-US" sz="3000" dirty="0" smtClean="0"/>
              <a:t>government has not succeeded in developing policies to deal with the structural problems</a:t>
            </a:r>
            <a:endParaRPr lang="en-US" sz="3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CONFLICT  HAPPEN  AGAIN  IN  </a:t>
            </a:r>
            <a:r>
              <a:rPr lang="en-US" sz="3400" dirty="0" smtClean="0"/>
              <a:t>AMBON</a:t>
            </a:r>
            <a:br>
              <a:rPr lang="en-US" sz="3400" dirty="0" smtClean="0"/>
            </a:br>
            <a:r>
              <a:rPr lang="en-US" sz="3400" dirty="0" smtClean="0"/>
              <a:t>in September 11, 2011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Because of the unresolved the roots of the problems, potential conflict is still remaining in Maluku </a:t>
            </a:r>
          </a:p>
          <a:p>
            <a:r>
              <a:rPr lang="en-US" sz="2800" dirty="0" smtClean="0"/>
              <a:t>Communal conflict happen again in Ambon in 11 September 2011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Data per Sept 12, 2011: 5 died, 184 injured and hospitalized, 70 houses burnt, 5 cars and 5 motorcycles destroyed/burnt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Impact of NGOs’ work: more resilient communities, more community awareness, not easily to trust rumors, interfaith groups play roles as “</a:t>
            </a:r>
            <a:r>
              <a:rPr lang="en-US" sz="2800" smtClean="0"/>
              <a:t>peace provocateurs”.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MAP  OF  INDONESIA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B57709-C151-4625-95C1-A5DB2EB7AB5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10245" name="Picture 4" descr="map_indonesia_politica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2133600"/>
            <a:ext cx="7010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HISTORY OF  RECENT  SOCIAL  CONFLICTS  IN  INDONESIA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err="1" smtClean="0"/>
              <a:t>Soeharto’s</a:t>
            </a:r>
            <a:r>
              <a:rPr lang="en-US" dirty="0" smtClean="0"/>
              <a:t> Era: 1966 – 1998:</a:t>
            </a:r>
          </a:p>
          <a:p>
            <a:r>
              <a:rPr lang="en-US" dirty="0" smtClean="0"/>
              <a:t>Authoritarian New Order Regime</a:t>
            </a:r>
          </a:p>
          <a:p>
            <a:pPr algn="just">
              <a:lnSpc>
                <a:spcPct val="90000"/>
              </a:lnSpc>
              <a:defRPr/>
            </a:pPr>
            <a:r>
              <a:rPr lang="en-US" dirty="0"/>
              <a:t>Under control </a:t>
            </a:r>
            <a:r>
              <a:rPr lang="en-US" dirty="0" smtClean="0"/>
              <a:t>:</a:t>
            </a:r>
            <a:r>
              <a:rPr lang="en-US" dirty="0" smtClean="0">
                <a:sym typeface="Wingdings" charset="2"/>
              </a:rPr>
              <a:t> </a:t>
            </a:r>
            <a:r>
              <a:rPr lang="en-US" dirty="0">
                <a:sym typeface="Wingdings" charset="2"/>
              </a:rPr>
              <a:t>unification, tight censorship</a:t>
            </a:r>
            <a:endParaRPr lang="en-US" dirty="0"/>
          </a:p>
          <a:p>
            <a:pPr algn="just">
              <a:lnSpc>
                <a:spcPct val="90000"/>
              </a:lnSpc>
              <a:defRPr/>
            </a:pPr>
            <a:r>
              <a:rPr lang="en-US" dirty="0"/>
              <a:t>Military </a:t>
            </a:r>
            <a:r>
              <a:rPr lang="en-US" dirty="0" smtClean="0"/>
              <a:t>approach:</a:t>
            </a:r>
            <a:r>
              <a:rPr lang="en-US" dirty="0" smtClean="0">
                <a:sym typeface="Wingdings" charset="2"/>
              </a:rPr>
              <a:t> violence, military operation</a:t>
            </a:r>
            <a:endParaRPr lang="en-US" dirty="0"/>
          </a:p>
          <a:p>
            <a:pPr algn="just">
              <a:lnSpc>
                <a:spcPct val="90000"/>
              </a:lnSpc>
              <a:defRPr/>
            </a:pPr>
            <a:r>
              <a:rPr lang="en-US" dirty="0"/>
              <a:t>Law as a tool of the government to oppress people </a:t>
            </a:r>
            <a:endParaRPr lang="en-US" dirty="0" smtClean="0"/>
          </a:p>
          <a:p>
            <a:pPr algn="just">
              <a:lnSpc>
                <a:spcPct val="90000"/>
              </a:lnSpc>
              <a:defRPr/>
            </a:pPr>
            <a:r>
              <a:rPr lang="en-US" dirty="0" smtClean="0"/>
              <a:t>Conflicts happen in sudden ways, very violent, mostly between state/ military and communities</a:t>
            </a:r>
          </a:p>
          <a:p>
            <a:r>
              <a:rPr lang="en-US" dirty="0" smtClean="0"/>
              <a:t>Conflict was systematically </a:t>
            </a:r>
            <a:r>
              <a:rPr lang="en-US" dirty="0" err="1" smtClean="0"/>
              <a:t>supressed</a:t>
            </a:r>
            <a:r>
              <a:rPr lang="en-US" dirty="0" smtClean="0"/>
              <a:t>, not </a:t>
            </a:r>
            <a:r>
              <a:rPr lang="en-US" dirty="0" err="1" smtClean="0"/>
              <a:t>publicised</a:t>
            </a:r>
            <a:r>
              <a:rPr lang="en-US" dirty="0" smtClean="0"/>
              <a:t> for fear to trigger sentiments of “ethnicity, religion and race among groups” (SARA)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HISTORY OF  RECENT  SOCIAL  CONFLICTS (continued)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Some big conflicts in </a:t>
            </a:r>
            <a:r>
              <a:rPr lang="en-US" dirty="0" err="1" smtClean="0"/>
              <a:t>Soeharto’s</a:t>
            </a:r>
            <a:r>
              <a:rPr lang="en-US" dirty="0" smtClean="0"/>
              <a:t> era: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Killings and caught of the members of Indonesian Communist Party (1966-1967)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Military and Islamic Group (</a:t>
            </a:r>
            <a:r>
              <a:rPr lang="en-US" dirty="0" err="1" smtClean="0"/>
              <a:t>Tanjung</a:t>
            </a:r>
            <a:r>
              <a:rPr lang="en-US" dirty="0" smtClean="0"/>
              <a:t> </a:t>
            </a:r>
            <a:r>
              <a:rPr lang="en-US" dirty="0" err="1" smtClean="0"/>
              <a:t>Priok</a:t>
            </a:r>
            <a:r>
              <a:rPr lang="en-US" dirty="0" smtClean="0"/>
              <a:t>, 1984),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Closed Military Operation Zone in Aceh: starting around 1980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Closed Military Operation in Papua until now</a:t>
            </a:r>
          </a:p>
          <a:p>
            <a:pPr marL="514350" indent="-51435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HISTORY OF  RECENT  SOCIAL  CONFLICTS  IN  INDONESIA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Political transition, May 1998- 2000: BJ </a:t>
            </a:r>
            <a:r>
              <a:rPr lang="en-US" sz="2800" dirty="0" err="1" smtClean="0"/>
              <a:t>Habibie</a:t>
            </a:r>
            <a:r>
              <a:rPr lang="en-US" sz="2800" dirty="0" smtClean="0"/>
              <a:t> (</a:t>
            </a:r>
            <a:r>
              <a:rPr lang="en-US" sz="2800" dirty="0" err="1" smtClean="0"/>
              <a:t>Soeharto’s</a:t>
            </a:r>
            <a:r>
              <a:rPr lang="en-US" sz="2800" dirty="0" smtClean="0"/>
              <a:t> successor) began process of power </a:t>
            </a:r>
            <a:r>
              <a:rPr lang="en-US" sz="2800" dirty="0" err="1" smtClean="0"/>
              <a:t>decentralisasion</a:t>
            </a:r>
            <a:r>
              <a:rPr lang="en-US" sz="2800" dirty="0" smtClean="0"/>
              <a:t>, reducing extensive reach of military into political and economical life; restructure of relationship between state  and society.</a:t>
            </a:r>
          </a:p>
          <a:p>
            <a:r>
              <a:rPr lang="en-US" sz="2800" dirty="0" smtClean="0"/>
              <a:t>Increasing role of civil society in peacemaking: change the relationship between military and police</a:t>
            </a:r>
          </a:p>
          <a:p>
            <a:r>
              <a:rPr lang="en-US" sz="2800" dirty="0" smtClean="0"/>
              <a:t>Interacted with local grievances produced complex landscape of various conflicts: vertical and horizontal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CONFLICT  IN  ACEH</a:t>
            </a:r>
            <a:endParaRPr lang="en-US" sz="4000" dirty="0"/>
          </a:p>
        </p:txBody>
      </p:sp>
      <p:pic>
        <p:nvPicPr>
          <p:cNvPr id="3074" name="Picture 2" descr="C:\Documents and Settings\User\My Documents\Konflik Aceh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Documents and Settings\User\My Documents\DSC0394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381000"/>
            <a:ext cx="45720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1736</TotalTime>
  <Words>1758</Words>
  <Application>Microsoft Office PowerPoint</Application>
  <PresentationFormat>On-screen Show (4:3)</PresentationFormat>
  <Paragraphs>190</Paragraphs>
  <Slides>31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CONFLICT, CONFLICT  RESOLUTION  AND PEACE  BUILDING IN INDONESIA:  MALUKU  CASE</vt:lpstr>
      <vt:lpstr>Republic of Indonesia</vt:lpstr>
      <vt:lpstr>FACTS  OF  INDONESIA</vt:lpstr>
      <vt:lpstr>MAP  OF  INDONESIA</vt:lpstr>
      <vt:lpstr>HISTORY OF  RECENT  SOCIAL  CONFLICTS  IN  INDONESIA</vt:lpstr>
      <vt:lpstr>HISTORY OF  RECENT  SOCIAL  CONFLICTS (continued)</vt:lpstr>
      <vt:lpstr>HISTORY OF  RECENT  SOCIAL  CONFLICTS  IN  INDONESIA</vt:lpstr>
      <vt:lpstr>CONFLICT  IN  ACEH</vt:lpstr>
      <vt:lpstr>Slide 9</vt:lpstr>
      <vt:lpstr>AFTER  SOEHARTO’S  FELL: 1998 - NOW</vt:lpstr>
      <vt:lpstr>Fundamentalist group attack HRD in front of the Constitutional Court</vt:lpstr>
      <vt:lpstr>CONFLICT  IN  AMBON</vt:lpstr>
      <vt:lpstr>MAIN  SOURCES   OF  CONFLICTS  IN  INDONESIA  (1999 – 2011)</vt:lpstr>
      <vt:lpstr>CONFLICT  TREND IN  INDONESIA FROM 2002 TO 2007</vt:lpstr>
      <vt:lpstr>RANK OF CONFLICT FREQUENCY PER PROVINCE IN  INDONESIA  2002 - 2007</vt:lpstr>
      <vt:lpstr>RANK OF CONFLICT FREQUENCY PER PROVINCE IN  INDONESIA  2002 - 2007</vt:lpstr>
      <vt:lpstr>CONFLICT,  CONFLICT RESOLUTION AND  PEACE BUILDING IN INDONESIA: MALUKU  CASE</vt:lpstr>
      <vt:lpstr>MALUKU  CASE:</vt:lpstr>
      <vt:lpstr>MALUKU  CASE</vt:lpstr>
      <vt:lpstr>MALUKU  CASE</vt:lpstr>
      <vt:lpstr>MALUKU  CASE</vt:lpstr>
      <vt:lpstr>MALUKU  CASE</vt:lpstr>
      <vt:lpstr> PEACE BUILDING  EFFORTS AND  ACTORS L</vt:lpstr>
      <vt:lpstr>PEACE BUILDING  EFFORTS AND  ACTORS </vt:lpstr>
      <vt:lpstr>PEACE BUILDING  EFFORTS AND  ACTORS </vt:lpstr>
      <vt:lpstr> PEACE BUILDING  EFFORTS AND  ACTORS </vt:lpstr>
      <vt:lpstr>PEACE BUILDING  EFFORTS AND  ACTORS</vt:lpstr>
      <vt:lpstr>PEACE BUILDING EFFORTS AND  ACTORS</vt:lpstr>
      <vt:lpstr>PEACE BUILDING EFFORTS AND  ACTORS</vt:lpstr>
      <vt:lpstr>CHALLENGES  IN CONFLICT  TRANSFORMATION  IN  MALUKU</vt:lpstr>
      <vt:lpstr>CONFLICT  HAPPEN  AGAIN  IN  AMBON in September 11, 2011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  TRANSFORMATION,  PEACE  BUILDING,  AND  SOCIAL  HARMONY: CHALLENGES FOR  INDONESIA</dc:title>
  <dc:creator>User</dc:creator>
  <cp:lastModifiedBy>User</cp:lastModifiedBy>
  <cp:revision>105</cp:revision>
  <dcterms:created xsi:type="dcterms:W3CDTF">2011-09-16T01:58:38Z</dcterms:created>
  <dcterms:modified xsi:type="dcterms:W3CDTF">2011-10-01T01:20:58Z</dcterms:modified>
</cp:coreProperties>
</file>